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9" r:id="rId3"/>
    <p:sldId id="260" r:id="rId4"/>
    <p:sldId id="311" r:id="rId5"/>
    <p:sldId id="266" r:id="rId6"/>
    <p:sldId id="312" r:id="rId7"/>
    <p:sldId id="313" r:id="rId8"/>
    <p:sldId id="314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17" r:id="rId18"/>
    <p:sldId id="325" r:id="rId19"/>
  </p:sldIdLst>
  <p:sldSz cx="9144000" cy="5143500" type="screen16x9"/>
  <p:notesSz cx="6858000" cy="9144000"/>
  <p:embeddedFontLst>
    <p:embeddedFont>
      <p:font typeface="Baloo 2" panose="020B0604020202020204" charset="0"/>
      <p:regular r:id="rId21"/>
      <p:bold r:id="rId22"/>
    </p:embeddedFont>
    <p:embeddedFont>
      <p:font typeface="Averia Serif Libr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07CCC2-9E5D-44BB-B6A0-0602F6DD7D9B}">
  <a:tblStyle styleId="{2207CCC2-9E5D-44BB-B6A0-0602F6DD7D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97" autoAdjust="0"/>
    <p:restoredTop sz="81611" autoAdjust="0"/>
  </p:normalViewPr>
  <p:slideViewPr>
    <p:cSldViewPr snapToGrid="0">
      <p:cViewPr varScale="1">
        <p:scale>
          <a:sx n="123" d="100"/>
          <a:sy n="123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d9f8ba3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d9f8ba3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880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40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60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223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1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28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191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42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8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01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4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21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1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38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34164" y="1623893"/>
            <a:ext cx="4675800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164" y="4128790"/>
            <a:ext cx="4675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66597" y="-1212865"/>
            <a:ext cx="5104500" cy="7569227"/>
          </a:xfrm>
          <a:custGeom>
            <a:avLst/>
            <a:gdLst/>
            <a:ahLst/>
            <a:cxnLst/>
            <a:rect l="l" t="t" r="r" b="b"/>
            <a:pathLst>
              <a:path w="131019" h="194282" extrusionOk="0">
                <a:moveTo>
                  <a:pt x="55074" y="0"/>
                </a:moveTo>
                <a:cubicBezTo>
                  <a:pt x="27771" y="0"/>
                  <a:pt x="0" y="23822"/>
                  <a:pt x="3784" y="58539"/>
                </a:cubicBezTo>
                <a:cubicBezTo>
                  <a:pt x="5481" y="75201"/>
                  <a:pt x="14150" y="90215"/>
                  <a:pt x="16260" y="106812"/>
                </a:cubicBezTo>
                <a:cubicBezTo>
                  <a:pt x="18666" y="124380"/>
                  <a:pt x="9799" y="141043"/>
                  <a:pt x="10739" y="158562"/>
                </a:cubicBezTo>
                <a:cubicBezTo>
                  <a:pt x="10871" y="175191"/>
                  <a:pt x="23314" y="186118"/>
                  <a:pt x="38444" y="190420"/>
                </a:cubicBezTo>
                <a:cubicBezTo>
                  <a:pt x="46126" y="192918"/>
                  <a:pt x="54268" y="194282"/>
                  <a:pt x="62382" y="194282"/>
                </a:cubicBezTo>
                <a:cubicBezTo>
                  <a:pt x="71188" y="194282"/>
                  <a:pt x="79962" y="192675"/>
                  <a:pt x="88085" y="189167"/>
                </a:cubicBezTo>
                <a:cubicBezTo>
                  <a:pt x="115493" y="178603"/>
                  <a:pt x="131018" y="142889"/>
                  <a:pt x="113334" y="117623"/>
                </a:cubicBezTo>
                <a:cubicBezTo>
                  <a:pt x="107796" y="109350"/>
                  <a:pt x="98122" y="104488"/>
                  <a:pt x="93853" y="95308"/>
                </a:cubicBezTo>
                <a:cubicBezTo>
                  <a:pt x="84937" y="73322"/>
                  <a:pt x="110252" y="50891"/>
                  <a:pt x="97133" y="29268"/>
                </a:cubicBezTo>
                <a:cubicBezTo>
                  <a:pt x="88071" y="8790"/>
                  <a:pt x="71659" y="0"/>
                  <a:pt x="55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24323" y="-263272"/>
            <a:ext cx="5062423" cy="6177965"/>
          </a:xfrm>
          <a:custGeom>
            <a:avLst/>
            <a:gdLst/>
            <a:ahLst/>
            <a:cxnLst/>
            <a:rect l="l" t="t" r="r" b="b"/>
            <a:pathLst>
              <a:path w="129939" h="158572" extrusionOk="0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92" y="3530642"/>
            <a:ext cx="1433000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8241">
            <a:off x="331244" y="2116970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65" y="25945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180" y="-671007"/>
            <a:ext cx="557000" cy="258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419675" y="1477888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419675" y="2671888"/>
            <a:ext cx="4304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2"/>
                <a:ea typeface="Baloo 2"/>
                <a:cs typeface="Baloo 2"/>
                <a:sym typeface="Balo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8850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92862">
            <a:off x="8886562" y="16939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1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89">
            <a:off x="578002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334" flipH="1">
            <a:off x="8551403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201670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4428153" y="1793700"/>
            <a:ext cx="3996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2"/>
          </p:nvPr>
        </p:nvSpPr>
        <p:spPr>
          <a:xfrm>
            <a:off x="720050" y="1793700"/>
            <a:ext cx="3708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57823" flipH="1">
            <a:off x="280176" y="3259736"/>
            <a:ext cx="408550" cy="18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1573">
            <a:off x="7998566" y="1032033"/>
            <a:ext cx="2014625" cy="25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1"/>
          </p:nvPr>
        </p:nvSpPr>
        <p:spPr>
          <a:xfrm>
            <a:off x="1439274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2"/>
          </p:nvPr>
        </p:nvSpPr>
        <p:spPr>
          <a:xfrm>
            <a:off x="4780626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3"/>
          </p:nvPr>
        </p:nvSpPr>
        <p:spPr>
          <a:xfrm>
            <a:off x="1439274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4"/>
          </p:nvPr>
        </p:nvSpPr>
        <p:spPr>
          <a:xfrm>
            <a:off x="4780626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5"/>
          </p:nvPr>
        </p:nvSpPr>
        <p:spPr>
          <a:xfrm>
            <a:off x="1439274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6"/>
          </p:nvPr>
        </p:nvSpPr>
        <p:spPr>
          <a:xfrm>
            <a:off x="1439274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7"/>
          </p:nvPr>
        </p:nvSpPr>
        <p:spPr>
          <a:xfrm>
            <a:off x="4780626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8"/>
          </p:nvPr>
        </p:nvSpPr>
        <p:spPr>
          <a:xfrm>
            <a:off x="4780626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9" name="Google Shape;269;p25"/>
          <p:cNvSpPr/>
          <p:nvPr/>
        </p:nvSpPr>
        <p:spPr>
          <a:xfrm flipH="1">
            <a:off x="-2302487" y="22803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8763">
            <a:off x="223699" y="1161012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424000" y="1524427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 rot="10800000">
            <a:off x="-1964087" y="-1517005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0"/>
          <p:cNvSpPr/>
          <p:nvPr/>
        </p:nvSpPr>
        <p:spPr>
          <a:xfrm rot="-5400000" flipH="1">
            <a:off x="6575933" y="277664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268905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829731" y="6889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37074" flipH="1">
            <a:off x="8024748" y="424543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31760" flipH="1">
            <a:off x="8322104" y="24228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921237" flipH="1">
            <a:off x="8537324" y="12099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-408125" y="1558975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 rot="9716712">
            <a:off x="-399459" y="-231555"/>
            <a:ext cx="2677097" cy="17791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2" name="Google Shape;3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52209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757043" y="22183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14540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/>
          <p:nvPr/>
        </p:nvSpPr>
        <p:spPr>
          <a:xfrm rot="-5400000" flipH="1">
            <a:off x="6575933" y="302983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37074" flipH="1">
            <a:off x="8024748" y="449862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531760" flipH="1">
            <a:off x="8322104" y="49547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146312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8" r:id="rId4"/>
    <p:sldLayoutId id="2147483671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>
            <a:spLocks noGrp="1"/>
          </p:cNvSpPr>
          <p:nvPr>
            <p:ph type="ctrTitle"/>
          </p:nvPr>
        </p:nvSpPr>
        <p:spPr>
          <a:xfrm>
            <a:off x="1227451" y="1657324"/>
            <a:ext cx="6768809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000" dirty="0" smtClean="0">
                <a:solidFill>
                  <a:schemeClr val="accent3"/>
                </a:solidFill>
              </a:rPr>
              <a:t>Генерисање слика српских традиционалних јела</a:t>
            </a:r>
            <a:br>
              <a:rPr lang="sr-Cyrl-RS" sz="4000" dirty="0" smtClean="0">
                <a:solidFill>
                  <a:schemeClr val="accent3"/>
                </a:solidFill>
              </a:rPr>
            </a:br>
            <a:r>
              <a:rPr lang="sr-Cyrl-RS" sz="4000" dirty="0" smtClean="0">
                <a:solidFill>
                  <a:schemeClr val="accent3"/>
                </a:solidFill>
              </a:rPr>
              <a:t>анализом рецепата и састојака</a:t>
            </a:r>
            <a:endParaRPr sz="4000" dirty="0">
              <a:solidFill>
                <a:schemeClr val="accent3"/>
              </a:solidFill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787" y="255383"/>
            <a:ext cx="2532018" cy="21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480" y="1221823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063" y="388709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640" y="4484263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67304" flipH="1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148" flipH="1">
            <a:off x="1394681" y="42549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7650" y="512981"/>
            <a:ext cx="1148700" cy="10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34100" y="4193783"/>
            <a:ext cx="4675800" cy="475800"/>
          </a:xfrm>
        </p:spPr>
        <p:txBody>
          <a:bodyPr/>
          <a:lstStyle/>
          <a:p>
            <a:r>
              <a:rPr lang="sr-Cyrl-RS" dirty="0" smtClean="0"/>
              <a:t>Бојан Мијановић</a:t>
            </a:r>
            <a:r>
              <a:rPr lang="en-US" dirty="0" smtClean="0"/>
              <a:t> R2 3/2024</a:t>
            </a:r>
            <a:endParaRPr lang="sr-Cyrl-RS" dirty="0" smtClean="0"/>
          </a:p>
          <a:p>
            <a:r>
              <a:rPr lang="sr-Cyrl-RS" dirty="0" smtClean="0"/>
              <a:t>Вукашин Богдановић</a:t>
            </a:r>
            <a:r>
              <a:rPr lang="en-US" dirty="0" smtClean="0"/>
              <a:t> R2 12/2024</a:t>
            </a:r>
            <a:endParaRPr lang="sr-Cyrl-RS" dirty="0" smtClean="0"/>
          </a:p>
          <a:p>
            <a:r>
              <a:rPr lang="sr-Cyrl-RS" dirty="0" smtClean="0"/>
              <a:t>Јован Јокић</a:t>
            </a:r>
            <a:r>
              <a:rPr lang="en-US" dirty="0" smtClean="0"/>
              <a:t> R2 19/2024</a:t>
            </a:r>
            <a:endParaRPr lang="sr-Cyrl-R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186460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Улаз – препроцесирани текстуални описи јела на енглеском језику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Тексутални описи се трансформишу у семантичке репрезентације </a:t>
            </a:r>
            <a:r>
              <a:rPr lang="sr-Cyrl-RS" sz="1600" i="1" dirty="0" smtClean="0"/>
              <a:t>(енг. </a:t>
            </a:r>
            <a:r>
              <a:rPr lang="en-US" sz="1600" i="1" dirty="0" smtClean="0"/>
              <a:t>embedding</a:t>
            </a:r>
            <a:r>
              <a:rPr lang="sr-Cyrl-RS" sz="1600" i="1" dirty="0" smtClean="0"/>
              <a:t>)</a:t>
            </a:r>
            <a:endParaRPr lang="en-US" sz="1600" i="1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Коришћен је претрениран модел за кодирање текста који трансформише текст у вектор од 512/768 димензија</a:t>
            </a:r>
            <a:endParaRPr lang="sr-Cyrl-RS" sz="1600" dirty="0" smtClean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0" y="289069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 smtClean="0"/>
              <a:t>Кодирање текста и кондиционирање</a:t>
            </a:r>
            <a:endParaRPr lang="sr-Cyrl-R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15929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411186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Састоји се из </a:t>
            </a:r>
            <a:r>
              <a:rPr lang="sr-Cyrl-RS" sz="1600" b="1" dirty="0" smtClean="0"/>
              <a:t>енкодера</a:t>
            </a:r>
            <a:r>
              <a:rPr lang="sr-Cyrl-RS" sz="1600" dirty="0" smtClean="0"/>
              <a:t> и </a:t>
            </a:r>
            <a:r>
              <a:rPr lang="sr-Cyrl-RS" sz="1600" b="1" dirty="0" smtClean="0"/>
              <a:t>декодера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Генерише слике димензија </a:t>
            </a:r>
            <a:r>
              <a:rPr lang="sr-Cyrl-RS" sz="1600" b="1" dirty="0" smtClean="0"/>
              <a:t>64х64</a:t>
            </a:r>
            <a:r>
              <a:rPr lang="sr-Cyrl-RS" sz="1600" dirty="0" smtClean="0"/>
              <a:t> пиксела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Условни сигнал – </a:t>
            </a:r>
            <a:r>
              <a:rPr lang="en-US" sz="1600" i="1" dirty="0" smtClean="0"/>
              <a:t>CLIP</a:t>
            </a:r>
            <a:r>
              <a:rPr lang="sr-Cyrl-RS" sz="1600" i="1" dirty="0" smtClean="0"/>
              <a:t> </a:t>
            </a:r>
            <a:r>
              <a:rPr lang="sr-Cyrl-RS" sz="1600" dirty="0" smtClean="0"/>
              <a:t>вектори од 512 димензија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Енкодер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Трансформише улазне слике у  латентни простор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 smtClean="0"/>
              <a:t>CLIP</a:t>
            </a:r>
            <a:r>
              <a:rPr lang="sr-Cyrl-RS" sz="1600" i="1" dirty="0" smtClean="0"/>
              <a:t> </a:t>
            </a:r>
            <a:r>
              <a:rPr lang="sr-Cyrl-RS" sz="1600" dirty="0" smtClean="0"/>
              <a:t>ембединзи се просторно реплицирају и  конкатенирају са сликом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4 конволуциона блока са </a:t>
            </a:r>
            <a:r>
              <a:rPr lang="en-US" sz="1600" i="1" dirty="0" smtClean="0"/>
              <a:t>batch</a:t>
            </a:r>
            <a:r>
              <a:rPr lang="sr-Cyrl-RS" sz="1600" dirty="0" smtClean="0"/>
              <a:t> нормализацијом и насумичним гашењем неурона</a:t>
            </a:r>
            <a:endParaRPr lang="sr-Cyrl-RS" sz="1600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Декодер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Улаз – латентни вектор + </a:t>
            </a:r>
            <a:r>
              <a:rPr lang="en-US" sz="1600" i="1" dirty="0" smtClean="0"/>
              <a:t>CLIP</a:t>
            </a:r>
            <a:r>
              <a:rPr lang="sr-Cyrl-RS" sz="1600" i="1" dirty="0" smtClean="0"/>
              <a:t> </a:t>
            </a:r>
            <a:r>
              <a:rPr lang="sr-Cyrl-RS" sz="1600" dirty="0" smtClean="0"/>
              <a:t>ембединзи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4 транспонована конволуциона блока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 err="1" smtClean="0"/>
              <a:t>Tanh</a:t>
            </a:r>
            <a:r>
              <a:rPr lang="sr-Cyrl-RS" sz="1600" i="1" dirty="0" smtClean="0"/>
              <a:t> </a:t>
            </a:r>
            <a:r>
              <a:rPr lang="sr-Cyrl-RS" sz="1600" dirty="0" smtClean="0"/>
              <a:t>активација за излазну слику</a:t>
            </a:r>
            <a:endParaRPr lang="sr-Cyrl-RS" sz="1600" i="1" dirty="0" smtClean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 smtClean="0"/>
              <a:t>Кондициони  варијациони аутоенкодер</a:t>
            </a:r>
            <a:endParaRPr lang="sr-Cyrl-R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60568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411186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Трениран на 35 епоха</a:t>
            </a:r>
            <a:endParaRPr lang="sr-Cyrl-R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Функција губитка представља комбинацију </a:t>
            </a:r>
            <a:r>
              <a:rPr lang="en-US" sz="1600" i="1" dirty="0" smtClean="0"/>
              <a:t>MSE</a:t>
            </a:r>
            <a:r>
              <a:rPr lang="sr-Cyrl-RS" sz="1600" dirty="0" smtClean="0"/>
              <a:t> и </a:t>
            </a:r>
            <a:r>
              <a:rPr lang="en-US" sz="1600" i="1" dirty="0" smtClean="0"/>
              <a:t>KL</a:t>
            </a:r>
            <a:r>
              <a:rPr lang="sr-Cyrl-RS" sz="1600" dirty="0" smtClean="0"/>
              <a:t> дивергенције</a:t>
            </a:r>
            <a:endParaRPr lang="sr-Cyrl-RS" sz="1600" dirty="0" smtClean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 smtClean="0"/>
              <a:t>Кондициони  варијациони аутоенкодер</a:t>
            </a:r>
            <a:endParaRPr lang="sr-Cyrl-R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99" y="2437628"/>
            <a:ext cx="2598825" cy="21223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96" y="2772760"/>
            <a:ext cx="2904079" cy="14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2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411186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Заснован на резидуалним блоковима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Кондициониран </a:t>
            </a:r>
            <a:r>
              <a:rPr lang="en-US" sz="1600" i="1" dirty="0" smtClean="0"/>
              <a:t>CLIP</a:t>
            </a:r>
            <a:r>
              <a:rPr lang="sr-Cyrl-RS" sz="1600" i="1" dirty="0" smtClean="0"/>
              <a:t> </a:t>
            </a:r>
            <a:r>
              <a:rPr lang="sr-Cyrl-RS" sz="1600" dirty="0" smtClean="0"/>
              <a:t>ембединзима као условним сигналом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Генерише слике димензија </a:t>
            </a:r>
            <a:r>
              <a:rPr lang="sr-Cyrl-RS" sz="1600" b="1" dirty="0" smtClean="0"/>
              <a:t>128х128</a:t>
            </a:r>
            <a:r>
              <a:rPr lang="sr-Cyrl-RS" sz="1600" dirty="0" smtClean="0"/>
              <a:t> пиксела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Састоји се из </a:t>
            </a:r>
            <a:r>
              <a:rPr lang="sr-Cyrl-RS" sz="1600" b="1" dirty="0" smtClean="0"/>
              <a:t>генератора</a:t>
            </a:r>
            <a:r>
              <a:rPr lang="sr-Cyrl-RS" sz="1600" dirty="0" smtClean="0"/>
              <a:t> и </a:t>
            </a:r>
            <a:r>
              <a:rPr lang="sr-Cyrl-RS" sz="1600" b="1" dirty="0" smtClean="0"/>
              <a:t>дискриминатора</a:t>
            </a:r>
            <a:endParaRPr lang="sr-Cyrl-R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Генератор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Низ резидуалних </a:t>
            </a:r>
            <a:r>
              <a:rPr lang="en-US" sz="1600" i="1" dirty="0" err="1" smtClean="0"/>
              <a:t>upsampling</a:t>
            </a:r>
            <a:r>
              <a:rPr lang="sr-Cyrl-RS" sz="1600" dirty="0" smtClean="0"/>
              <a:t> блокова (4х4 -</a:t>
            </a:r>
            <a:r>
              <a:rPr lang="en-US" sz="1600" dirty="0" smtClean="0"/>
              <a:t>&gt;</a:t>
            </a:r>
            <a:r>
              <a:rPr lang="sr-Cyrl-RS" sz="1600" dirty="0" smtClean="0"/>
              <a:t> 128х128)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Кондициона </a:t>
            </a:r>
            <a:r>
              <a:rPr lang="en-US" sz="1600" i="1" dirty="0" smtClean="0"/>
              <a:t>batch</a:t>
            </a:r>
            <a:r>
              <a:rPr lang="sr-Cyrl-RS" sz="1600" dirty="0" smtClean="0"/>
              <a:t> нормализација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Дискриминатор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Техника пројекције уместо класичне конкатенације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Ефикаснија интеграција текстуалног услова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 smtClean="0"/>
              <a:t>Кондициони </a:t>
            </a:r>
            <a:r>
              <a:rPr lang="en-US" sz="2800" b="1" i="1" dirty="0" smtClean="0"/>
              <a:t>GAN</a:t>
            </a:r>
            <a:r>
              <a:rPr lang="sr-Cyrl-RS" sz="2800" b="1" i="1" dirty="0" smtClean="0"/>
              <a:t> </a:t>
            </a:r>
            <a:r>
              <a:rPr lang="sr-Cyrl-RS" sz="2800" b="1" dirty="0" smtClean="0"/>
              <a:t>модел</a:t>
            </a:r>
            <a:endParaRPr lang="sr-Cyrl-R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70014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411186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Трениран на 40 хиљада итерација до стабилне конвергенције</a:t>
            </a:r>
            <a:endParaRPr lang="sr-Cyrl-R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Функција губитка генератора је између 0.5 и 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Функција губитка дискриминатора  је између 1 и 1.5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Кондициони </a:t>
            </a:r>
            <a:r>
              <a:rPr lang="en-US" sz="2800" b="1" i="1" dirty="0"/>
              <a:t>GAN</a:t>
            </a:r>
            <a:r>
              <a:rPr lang="sr-Cyrl-RS" sz="2800" b="1" i="1" dirty="0"/>
              <a:t> </a:t>
            </a:r>
            <a:r>
              <a:rPr lang="sr-Cyrl-RS" sz="2800" b="1" dirty="0"/>
              <a:t>модел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66" y="2395358"/>
            <a:ext cx="3359379" cy="2206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07" y="2395357"/>
            <a:ext cx="2206846" cy="22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771465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Коришћен претренирани </a:t>
            </a:r>
            <a:r>
              <a:rPr lang="en-US" sz="1600" i="1" dirty="0"/>
              <a:t>Stable Diffusion </a:t>
            </a:r>
            <a:r>
              <a:rPr lang="en-US" sz="1600" i="1" dirty="0" smtClean="0"/>
              <a:t>v1.5</a:t>
            </a:r>
            <a:r>
              <a:rPr lang="sr-Cyrl-RS" sz="1600" i="1" dirty="0" smtClean="0"/>
              <a:t> </a:t>
            </a:r>
            <a:r>
              <a:rPr lang="sr-Cyrl-RS" sz="1600" dirty="0" smtClean="0"/>
              <a:t> модел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i="1" dirty="0"/>
              <a:t>Parameter-Efficient Fine-Tuning (PEFT</a:t>
            </a:r>
            <a:r>
              <a:rPr lang="en-US" sz="1600" i="1" dirty="0" smtClean="0"/>
              <a:t>)</a:t>
            </a:r>
            <a:r>
              <a:rPr lang="sr-Cyrl-RS" sz="1600" dirty="0" smtClean="0"/>
              <a:t> приступ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b="1" i="1" dirty="0" err="1" smtClean="0"/>
              <a:t>LoRA</a:t>
            </a:r>
            <a:endParaRPr lang="sr-Cyrl-RS" sz="1600" b="1" i="1" dirty="0" smtClean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Излазна слика димензија </a:t>
            </a:r>
            <a:r>
              <a:rPr lang="sr-Cyrl-RS" sz="1600" b="1" dirty="0" smtClean="0"/>
              <a:t>512х512</a:t>
            </a:r>
            <a:r>
              <a:rPr lang="sr-Cyrl-RS" sz="1600" dirty="0" smtClean="0"/>
              <a:t> пиксела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 smtClean="0"/>
              <a:t>Фино подешавање латентног</a:t>
            </a:r>
          </a:p>
          <a:p>
            <a:pPr marL="0" lvl="0" indent="0"/>
            <a:r>
              <a:rPr lang="sr-Cyrl-RS" sz="2800" b="1" dirty="0"/>
              <a:t>д</a:t>
            </a:r>
            <a:r>
              <a:rPr lang="sr-Cyrl-RS" sz="2800" b="1" dirty="0" smtClean="0"/>
              <a:t>ифузионог модела</a:t>
            </a:r>
            <a:endParaRPr lang="sr-Cyrl-R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499443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612664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Трениран 2000 итерација</a:t>
            </a:r>
            <a:endParaRPr lang="en-US" sz="1600" b="1" i="1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Функција </a:t>
            </a:r>
            <a:r>
              <a:rPr lang="sr-Cyrl-RS" sz="1600" dirty="0"/>
              <a:t>грешке </a:t>
            </a:r>
            <a:r>
              <a:rPr lang="sr-Cyrl-RS" sz="1600" dirty="0" smtClean="0"/>
              <a:t>заснива се на минимизацији реконструкције </a:t>
            </a:r>
            <a:r>
              <a:rPr lang="sr-Cyrl-RS" sz="1600" dirty="0"/>
              <a:t>шума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Фино подешавање латентног</a:t>
            </a:r>
          </a:p>
          <a:p>
            <a:pPr marL="0" lvl="0" indent="0"/>
            <a:r>
              <a:rPr lang="sr-Cyrl-RS" sz="2800" b="1" dirty="0"/>
              <a:t>дифузионог модела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88" y="2628805"/>
            <a:ext cx="3453182" cy="1713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21" y="2623164"/>
            <a:ext cx="1719163" cy="1719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70" y="2619478"/>
            <a:ext cx="1722849" cy="17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7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328611" y="1725274"/>
            <a:ext cx="6097956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5400" dirty="0" smtClean="0"/>
              <a:t>Закључак</a:t>
            </a:r>
            <a:endParaRPr sz="54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00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263952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1" dirty="0" err="1" smtClean="0"/>
              <a:t>LoRA</a:t>
            </a:r>
            <a:r>
              <a:rPr lang="sr-Cyrl-RS" sz="1600" dirty="0" smtClean="0"/>
              <a:t> фино подешавање постиже најбоље резултате захваљујући претренираним тежинама на великом броју примера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1" dirty="0" err="1" smtClean="0"/>
              <a:t>cGAN</a:t>
            </a:r>
            <a:r>
              <a:rPr lang="sr-Cyrl-RS" sz="1600" i="1" dirty="0" smtClean="0"/>
              <a:t> </a:t>
            </a:r>
            <a:r>
              <a:rPr lang="sr-Cyrl-RS" sz="1600" dirty="0" smtClean="0"/>
              <a:t>и </a:t>
            </a:r>
            <a:r>
              <a:rPr lang="en-US" sz="1600" i="1" dirty="0" err="1" smtClean="0"/>
              <a:t>cVAE</a:t>
            </a:r>
            <a:r>
              <a:rPr lang="sr-Cyrl-RS" sz="1600" i="1" dirty="0" smtClean="0"/>
              <a:t> </a:t>
            </a:r>
            <a:r>
              <a:rPr lang="sr-Cyrl-RS" sz="1600" dirty="0" smtClean="0"/>
              <a:t>тренирани од нуле не могу постићи квалитет модела базираних на </a:t>
            </a:r>
            <a:r>
              <a:rPr lang="en-US" sz="1600" i="1" dirty="0" smtClean="0"/>
              <a:t>Stable Diffusion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i="1" dirty="0" err="1"/>
              <a:t>LoRA</a:t>
            </a:r>
            <a:r>
              <a:rPr lang="sr-Cyrl-RS" sz="1600" dirty="0"/>
              <a:t> </a:t>
            </a:r>
            <a:r>
              <a:rPr lang="sr-Cyrl-RS" sz="1600" dirty="0" smtClean="0"/>
              <a:t>се издваја као најреалистичније решење за доменски специфичне задатке генерисања захваљујући предвидивом квалитету и брзој конвергенцији.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i="1" dirty="0" smtClean="0"/>
              <a:t>Transfer Learning</a:t>
            </a:r>
            <a:r>
              <a:rPr lang="sr-Cyrl-RS" sz="1600" dirty="0"/>
              <a:t> </a:t>
            </a:r>
            <a:r>
              <a:rPr lang="sr-Cyrl-RS" sz="1600" dirty="0" smtClean="0"/>
              <a:t>омогућава фокус на специфичности домена уместо  учења визуелних концепата</a:t>
            </a:r>
            <a:endParaRPr lang="sr-Cyrl-RS" sz="1600" i="1" dirty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834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2416921" y="1617952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 smtClean="0"/>
              <a:t>Увод и мотивација</a:t>
            </a:r>
            <a:endParaRPr sz="60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72989" y="457200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Захваљујући богатој историји и разноврсности јела, српску традиционалну кухињу можемо сматрати делом наше </a:t>
            </a:r>
            <a:r>
              <a:rPr lang="sr-Cyrl-RS" sz="1600" b="1" dirty="0" smtClean="0"/>
              <a:t>културне баштине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Највеће благо традиционалних рецепата се крије у старим рецептима, који се преносе кроз генерације, најчешће само у усменом облику, </a:t>
            </a:r>
            <a:r>
              <a:rPr lang="sr-Cyrl-RS" sz="1600" b="1" dirty="0" smtClean="0"/>
              <a:t>без пратећег визуелног садржаја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У циљу популаризације</a:t>
            </a:r>
            <a:r>
              <a:rPr lang="en-US" sz="1600" dirty="0" smtClean="0"/>
              <a:t> </a:t>
            </a:r>
            <a:r>
              <a:rPr lang="sr-Cyrl-RS" sz="1600" dirty="0" smtClean="0"/>
              <a:t>домаће кухиње и туризма у руралним подручјима, јавила се мотивација за решавање проблема</a:t>
            </a:r>
            <a:r>
              <a:rPr lang="en-US" sz="1600" dirty="0" smtClean="0"/>
              <a:t> – </a:t>
            </a:r>
            <a:r>
              <a:rPr lang="sr-Cyrl-RS" sz="1600" b="1" dirty="0" smtClean="0"/>
              <a:t>недостатак пратећег визуелног садржаја за домаће рецепте</a:t>
            </a:r>
            <a:endParaRPr sz="1600" b="1" dirty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Bakin kuvar - starinski recepti - Samo lepa sećanj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8" y="2993483"/>
            <a:ext cx="3613655" cy="21500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EE0C4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2416921" y="1617952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 smtClean="0"/>
              <a:t>Проблем</a:t>
            </a:r>
            <a:endParaRPr sz="60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267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787264" y="666750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Моћни генеративни модели опште намене попут </a:t>
            </a:r>
            <a:r>
              <a:rPr lang="en-US" sz="1600" i="1" dirty="0" smtClean="0"/>
              <a:t>Stable Diffusion</a:t>
            </a:r>
            <a:r>
              <a:rPr lang="sr-Cyrl-RS" sz="1600" i="1" dirty="0" smtClean="0"/>
              <a:t> </a:t>
            </a:r>
            <a:r>
              <a:rPr lang="sr-Cyrl-RS" sz="1600" dirty="0" smtClean="0"/>
              <a:t>и </a:t>
            </a:r>
            <a:r>
              <a:rPr lang="en-US" sz="1600" i="1" dirty="0" smtClean="0"/>
              <a:t>DALL-E</a:t>
            </a:r>
            <a:r>
              <a:rPr lang="sr-Cyrl-RS" sz="1600" dirty="0" smtClean="0"/>
              <a:t> модела често не успевају да адекватно генеришу аутентичне приказе локалних јела.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Потребно је развити специјализовано решење које може интерпретирати састојке и кораке припреме јела на српском језику и генерисати фотореалистичне приказе</a:t>
            </a:r>
            <a:endParaRPr lang="en-US" sz="16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Решење проблема ће бити приказано коришћењем три генеративна модела: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Кондициони Варијациони Аутоенкодер </a:t>
            </a:r>
            <a:r>
              <a:rPr lang="sr-Cyrl-RS" sz="1600" i="1" dirty="0" smtClean="0"/>
              <a:t>(</a:t>
            </a:r>
            <a:r>
              <a:rPr lang="en-US" sz="1600" i="1" dirty="0" err="1" smtClean="0"/>
              <a:t>cVAE</a:t>
            </a:r>
            <a:r>
              <a:rPr lang="sr-Cyrl-RS" sz="1600" i="1" dirty="0" smtClean="0"/>
              <a:t>)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Кондициона Генеративна Адверсијална Мрежа</a:t>
            </a:r>
            <a:r>
              <a:rPr lang="sr-Cyrl-RS" sz="1600" i="1" dirty="0" smtClean="0"/>
              <a:t> (</a:t>
            </a:r>
            <a:r>
              <a:rPr lang="en-US" sz="1600" i="1" dirty="0" err="1" smtClean="0"/>
              <a:t>cGAN</a:t>
            </a:r>
            <a:r>
              <a:rPr lang="sr-Cyrl-RS" sz="1600" i="1" dirty="0" smtClean="0"/>
              <a:t>)</a:t>
            </a:r>
            <a:endParaRPr lang="en-US" sz="1600" i="1" dirty="0" smtClean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Дифузиони модел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930400" y="1617952"/>
            <a:ext cx="4791221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 smtClean="0"/>
              <a:t>Скуп података</a:t>
            </a:r>
            <a:endParaRPr sz="60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62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787264" y="666750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Креиран је сопствени скуп података заснован на рецептима са портала </a:t>
            </a:r>
            <a:r>
              <a:rPr lang="en-US" sz="1600" i="1" dirty="0" smtClean="0"/>
              <a:t>recepti.com </a:t>
            </a:r>
            <a:r>
              <a:rPr lang="sr-Cyrl-RS" sz="1600" dirty="0" smtClean="0"/>
              <a:t>и </a:t>
            </a:r>
            <a:r>
              <a:rPr lang="en-US" sz="1600" i="1" dirty="0" smtClean="0"/>
              <a:t>coolinarica.com</a:t>
            </a:r>
            <a:endParaRPr lang="sr-Cyrl-RS" sz="1600" i="1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За прикупљање податак развијене су наменске скрипте које користе </a:t>
            </a:r>
            <a:r>
              <a:rPr lang="en-US" sz="1600" i="1" dirty="0" smtClean="0"/>
              <a:t>Beautiful Soup</a:t>
            </a:r>
            <a:r>
              <a:rPr lang="sr-Cyrl-RS" sz="1600" dirty="0" smtClean="0"/>
              <a:t> и </a:t>
            </a:r>
            <a:r>
              <a:rPr lang="en-US" sz="1600" i="1" dirty="0" smtClean="0"/>
              <a:t> Selenium</a:t>
            </a:r>
            <a:r>
              <a:rPr lang="sr-Cyrl-RS" sz="1600" dirty="0" smtClean="0"/>
              <a:t> библиотеке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Прикупљено је око 15.000 триплета (слика,  припрема, састојци)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У подацима је присутна велика количина шума, а неки од проблема су: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Слике ниске резолуције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Слике које не приказују храну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Генеричке слике са интернета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Дупликати</a:t>
            </a:r>
            <a:endParaRPr lang="en-US" sz="16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88" y="2550677"/>
            <a:ext cx="2396241" cy="24621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EE0C4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0005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944640" y="1612664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 smtClean="0"/>
              <a:t>Препроцесирање текста помоћу</a:t>
            </a:r>
            <a:r>
              <a:rPr lang="en-US" sz="1600" dirty="0" smtClean="0"/>
              <a:t> </a:t>
            </a:r>
            <a:r>
              <a:rPr lang="en-US" sz="1600" i="1" dirty="0" smtClean="0"/>
              <a:t>GPT-4o</a:t>
            </a:r>
            <a:r>
              <a:rPr lang="sr-Cyrl-RS" sz="1600" dirty="0" smtClean="0"/>
              <a:t> модела</a:t>
            </a:r>
            <a:endParaRPr lang="sr-Cyrl-RS" sz="1600" b="1" i="1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Превод текста на енглески језик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Сажимање текста и оптимизација за </a:t>
            </a:r>
            <a:r>
              <a:rPr lang="en-US" sz="1600" i="1" dirty="0" smtClean="0"/>
              <a:t>text-to-image</a:t>
            </a:r>
            <a:r>
              <a:rPr lang="sr-Cyrl-RS" sz="1600" dirty="0" smtClean="0"/>
              <a:t> моделе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Cyrl-RS" sz="1600" dirty="0" smtClean="0"/>
              <a:t>Генерисање </a:t>
            </a:r>
            <a:r>
              <a:rPr lang="en-US" sz="1600" i="1" dirty="0" smtClean="0"/>
              <a:t>embedding</a:t>
            </a:r>
            <a:r>
              <a:rPr lang="sr-Cyrl-RS" sz="1600" dirty="0" smtClean="0"/>
              <a:t>’</a:t>
            </a:r>
            <a:r>
              <a:rPr lang="en-US" sz="1600" dirty="0" smtClean="0"/>
              <a:t>-</a:t>
            </a:r>
            <a:r>
              <a:rPr lang="sr-Cyrl-RS" sz="1600" dirty="0" smtClean="0"/>
              <a:t>а</a:t>
            </a:r>
            <a:endParaRPr lang="en-US" sz="1600" i="1" dirty="0" smtClean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600" i="1" dirty="0" smtClean="0"/>
              <a:t>CLIP</a:t>
            </a:r>
            <a:r>
              <a:rPr lang="sr-Cyrl-RS" sz="1600" dirty="0" smtClean="0"/>
              <a:t> модел смешта текст и слику у заједнички латентни простор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9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328611" y="1725274"/>
            <a:ext cx="6097956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5400" dirty="0" smtClean="0"/>
              <a:t>Имплементација</a:t>
            </a:r>
            <a:endParaRPr sz="54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72326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Culinarians Day! by Slidesgo">
  <a:themeElements>
    <a:clrScheme name="Simple Light">
      <a:dk1>
        <a:srgbClr val="51271D"/>
      </a:dk1>
      <a:lt1>
        <a:srgbClr val="F6EFEB"/>
      </a:lt1>
      <a:dk2>
        <a:srgbClr val="FEE0C4"/>
      </a:dk2>
      <a:lt2>
        <a:srgbClr val="E44C40"/>
      </a:lt2>
      <a:accent1>
        <a:srgbClr val="CB2127"/>
      </a:accent1>
      <a:accent2>
        <a:srgbClr val="F8A41C"/>
      </a:accent2>
      <a:accent3>
        <a:srgbClr val="CC6600"/>
      </a:accent3>
      <a:accent4>
        <a:srgbClr val="ABB94B"/>
      </a:accent4>
      <a:accent5>
        <a:srgbClr val="7B8B41"/>
      </a:accent5>
      <a:accent6>
        <a:srgbClr val="BF8E73"/>
      </a:accent6>
      <a:hlink>
        <a:srgbClr val="5127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553</Words>
  <Application>Microsoft Office PowerPoint</Application>
  <PresentationFormat>On-screen Show (16:9)</PresentationFormat>
  <Paragraphs>79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Baloo 2</vt:lpstr>
      <vt:lpstr>Arial</vt:lpstr>
      <vt:lpstr>Averia Serif Libre</vt:lpstr>
      <vt:lpstr>Happy Culinarians Day! by Slidesgo</vt:lpstr>
      <vt:lpstr>Генерисање слика српских традиционалних јела анализом рецепата и састојака</vt:lpstr>
      <vt:lpstr>Увод и мотивација</vt:lpstr>
      <vt:lpstr>PowerPoint Presentation</vt:lpstr>
      <vt:lpstr>Проблем</vt:lpstr>
      <vt:lpstr>PowerPoint Presentation</vt:lpstr>
      <vt:lpstr>Скуп података</vt:lpstr>
      <vt:lpstr>PowerPoint Presentation</vt:lpstr>
      <vt:lpstr>PowerPoint Presentation</vt:lpstr>
      <vt:lpstr>Имплементација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Закључак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Генерисање слика српских традиционалних јела анализом рецепата и састојака</dc:title>
  <dc:creator>Vukasin Bogdanovic</dc:creator>
  <cp:lastModifiedBy>Vukasin Bogdanovic</cp:lastModifiedBy>
  <cp:revision>17</cp:revision>
  <dcterms:modified xsi:type="dcterms:W3CDTF">2025-12-19T13:24:07Z</dcterms:modified>
</cp:coreProperties>
</file>